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60" r:id="rId1"/>
  </p:sldMasterIdLst>
  <p:notesMasterIdLst>
    <p:notesMasterId r:id="rId14"/>
  </p:notesMasterIdLst>
  <p:sldIdLst>
    <p:sldId id="256" r:id="rId2"/>
    <p:sldId id="263" r:id="rId3"/>
    <p:sldId id="257" r:id="rId4"/>
    <p:sldId id="266" r:id="rId5"/>
    <p:sldId id="258" r:id="rId6"/>
    <p:sldId id="261" r:id="rId7"/>
    <p:sldId id="264" r:id="rId8"/>
    <p:sldId id="259" r:id="rId9"/>
    <p:sldId id="262" r:id="rId10"/>
    <p:sldId id="265" r:id="rId11"/>
    <p:sldId id="260" r:id="rId12"/>
    <p:sldId id="267" r:id="rId13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25252"/>
    <a:srgbClr val="F6C143"/>
    <a:srgbClr val="ECECEC"/>
    <a:srgbClr val="3683B0"/>
    <a:srgbClr val="F2F2F2"/>
    <a:srgbClr val="CFCDD0"/>
    <a:srgbClr val="E8E7EA"/>
    <a:srgbClr val="ECE9EF"/>
    <a:srgbClr val="E2DEE4"/>
    <a:srgbClr val="D9D7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796"/>
    <p:restoredTop sz="94674"/>
  </p:normalViewPr>
  <p:slideViewPr>
    <p:cSldViewPr snapToGrid="0" snapToObjects="1">
      <p:cViewPr varScale="1">
        <p:scale>
          <a:sx n="115" d="100"/>
          <a:sy n="115" d="100"/>
        </p:scale>
        <p:origin x="200" y="3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CC3551-F760-6841-B215-3F472463E2AB}" type="datetimeFigureOut">
              <a:rPr kumimoji="1" lang="ja-JP" altLang="en-US" smtClean="0"/>
              <a:t>2018/9/23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696FC4-AE99-9E4F-AD99-BD3B84D4A8A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42608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7180" y="877773"/>
            <a:ext cx="8549640" cy="2080379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400">
                <a:solidFill>
                  <a:srgbClr val="3683B0"/>
                </a:solidFill>
              </a:defRPr>
            </a:lvl1pPr>
          </a:lstStyle>
          <a:p>
            <a:r>
              <a:rPr lang="ja-JP" altLang="en-US" dirty="0"/>
              <a:t>マスター 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280C154-9D9A-F64A-8B1B-B9D8AC8B750E}" type="datetime1">
              <a:rPr kumimoji="1" lang="ja-JP" altLang="en-US" smtClean="0"/>
              <a:t>2018/9/23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91788" y="230932"/>
            <a:ext cx="655551" cy="646842"/>
          </a:xfrm>
          <a:prstGeom prst="rect">
            <a:avLst/>
          </a:prstGeom>
        </p:spPr>
        <p:txBody>
          <a:bodyPr/>
          <a:lstStyle/>
          <a:p>
            <a:fld id="{52CEA000-CDCC-7844-9D92-A575633A2F1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grpSp>
        <p:nvGrpSpPr>
          <p:cNvPr id="10" name="図形グループ 9"/>
          <p:cNvGrpSpPr/>
          <p:nvPr userDrawn="1"/>
        </p:nvGrpSpPr>
        <p:grpSpPr>
          <a:xfrm>
            <a:off x="358931" y="3231931"/>
            <a:ext cx="8401954" cy="0"/>
            <a:chOff x="658479" y="3231931"/>
            <a:chExt cx="8401954" cy="0"/>
          </a:xfrm>
        </p:grpSpPr>
        <p:cxnSp>
          <p:nvCxnSpPr>
            <p:cNvPr id="8" name="直線コネクタ 7"/>
            <p:cNvCxnSpPr/>
            <p:nvPr userDrawn="1"/>
          </p:nvCxnSpPr>
          <p:spPr>
            <a:xfrm>
              <a:off x="658479" y="3231931"/>
              <a:ext cx="4200977" cy="0"/>
            </a:xfrm>
            <a:prstGeom prst="line">
              <a:avLst/>
            </a:prstGeom>
            <a:ln w="244475">
              <a:solidFill>
                <a:srgbClr val="3683B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線コネクタ 8"/>
            <p:cNvCxnSpPr/>
            <p:nvPr userDrawn="1"/>
          </p:nvCxnSpPr>
          <p:spPr>
            <a:xfrm>
              <a:off x="4859456" y="3231931"/>
              <a:ext cx="4200977" cy="0"/>
            </a:xfrm>
            <a:prstGeom prst="line">
              <a:avLst/>
            </a:prstGeom>
            <a:ln w="244475">
              <a:solidFill>
                <a:srgbClr val="F6C14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サブタイトル 2">
            <a:extLst>
              <a:ext uri="{FF2B5EF4-FFF2-40B4-BE49-F238E27FC236}">
                <a16:creationId xmlns:a16="http://schemas.microsoft.com/office/drawing/2014/main" id="{6B489B98-1429-9C4C-8CA7-4E6673BDC6DD}"/>
              </a:ext>
            </a:extLst>
          </p:cNvPr>
          <p:cNvSpPr txBox="1">
            <a:spLocks/>
          </p:cNvSpPr>
          <p:nvPr userDrawn="1"/>
        </p:nvSpPr>
        <p:spPr>
          <a:xfrm>
            <a:off x="412408" y="3880101"/>
            <a:ext cx="8419195" cy="181292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63538" indent="-36353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3683B0"/>
              </a:buClr>
              <a:buSzPct val="100000"/>
              <a:buFont typeface="Wingdings" charset="2"/>
              <a:buChar char="l"/>
              <a:tabLst/>
              <a:defRPr kumimoji="1" sz="3200" b="0" i="0" kern="1200">
                <a:solidFill>
                  <a:srgbClr val="525252"/>
                </a:solidFill>
                <a:latin typeface="Hiragino Kaku Gothic Pro W3" charset="-128"/>
                <a:ea typeface="Hiragino Kaku Gothic Pro W3" charset="-128"/>
                <a:cs typeface="Hiragino Kaku Gothic Pro W3" charset="-128"/>
              </a:defRPr>
            </a:lvl1pPr>
            <a:lvl2pPr marL="811213" indent="-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SzPct val="100000"/>
              <a:buFont typeface=".HiraKakuInterface-W3" charset="-128"/>
              <a:buChar char="ー"/>
              <a:tabLst/>
              <a:defRPr kumimoji="1" sz="2800" b="0" i="0" kern="1200">
                <a:solidFill>
                  <a:srgbClr val="525252"/>
                </a:solidFill>
                <a:latin typeface="Hiragino Kaku Gothic Pro W3" charset="-128"/>
                <a:ea typeface="Hiragino Kaku Gothic Pro W3" charset="-128"/>
                <a:cs typeface="Hiragino Kaku Gothic Pro W3" charset="-128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SzPct val="100000"/>
              <a:buFont typeface=".HiraKakuInterface-W3" charset="-128"/>
              <a:buChar char="ー"/>
              <a:defRPr kumimoji="1" sz="2400" b="0" i="0" kern="1200">
                <a:solidFill>
                  <a:srgbClr val="525252"/>
                </a:solidFill>
                <a:latin typeface="Hiragino Kaku Gothic Pro W3" charset="-128"/>
                <a:ea typeface="Hiragino Kaku Gothic Pro W3" charset="-128"/>
                <a:cs typeface="Hiragino Kaku Gothic Pro W3" charset="-128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SzPct val="100000"/>
              <a:buFont typeface=".HiraKakuInterface-W3" charset="-128"/>
              <a:buChar char="ー"/>
              <a:defRPr kumimoji="1" sz="2000" b="0" i="0" kern="1200">
                <a:solidFill>
                  <a:srgbClr val="525252"/>
                </a:solidFill>
                <a:latin typeface="Hiragino Kaku Gothic Pro W3" charset="-128"/>
                <a:ea typeface="Hiragino Kaku Gothic Pro W3" charset="-128"/>
                <a:cs typeface="Hiragino Kaku Gothic Pro W3" charset="-128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SzPct val="100000"/>
              <a:buFont typeface=".HiraKakuInterface-W3" charset="-128"/>
              <a:buChar char="ー"/>
              <a:defRPr kumimoji="1" sz="2000" b="0" i="0" kern="1200">
                <a:solidFill>
                  <a:srgbClr val="525252"/>
                </a:solidFill>
                <a:latin typeface="Hiragino Kaku Gothic Pro W3" charset="-128"/>
                <a:ea typeface="Hiragino Kaku Gothic Pro W3" charset="-128"/>
                <a:cs typeface="Hiragino Kaku Gothic Pro W3" charset="-128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ja-JP" altLang="en-US" sz="2800"/>
              <a:t>奈良先端科学技術大学院大学</a:t>
            </a:r>
            <a:endParaRPr lang="en-US" altLang="ja-JP" sz="2800" dirty="0"/>
          </a:p>
          <a:p>
            <a:pPr marL="0" indent="0" algn="r">
              <a:buNone/>
            </a:pPr>
            <a:r>
              <a:rPr lang="ja-JP" altLang="en-US" sz="2800"/>
              <a:t>先端科学技術研究科</a:t>
            </a:r>
            <a:endParaRPr lang="en-US" altLang="ja-JP" sz="2800" dirty="0"/>
          </a:p>
          <a:p>
            <a:pPr marL="0" indent="0" algn="r">
              <a:buNone/>
            </a:pPr>
            <a:r>
              <a:rPr lang="ja-JP" altLang="en-US" sz="2800"/>
              <a:t>大規模システム管理研究室</a:t>
            </a:r>
            <a:endParaRPr lang="en-US" altLang="ja-JP" sz="2800" dirty="0"/>
          </a:p>
          <a:p>
            <a:pPr marL="0" indent="0" algn="r">
              <a:buNone/>
            </a:pPr>
            <a:r>
              <a:rPr lang="ja-JP" altLang="en-US" sz="2800"/>
              <a:t>中村優太</a:t>
            </a:r>
            <a:endParaRPr lang="en-US" altLang="ja-JP" sz="280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3;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7589" y="204077"/>
            <a:ext cx="7886702" cy="680223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115568"/>
            <a:ext cx="7886700" cy="506139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B8B28D23-8110-BE4E-82B4-F8B54FEEE19F}" type="datetime1">
              <a:rPr kumimoji="1" lang="ja-JP" altLang="en-US" smtClean="0"/>
              <a:t>2018/9/23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91788" y="230932"/>
            <a:ext cx="655551" cy="646842"/>
          </a:xfrm>
          <a:prstGeom prst="rect">
            <a:avLst/>
          </a:prstGeom>
        </p:spPr>
        <p:txBody>
          <a:bodyPr/>
          <a:lstStyle/>
          <a:p>
            <a:fld id="{52CEA000-CDCC-7844-9D92-A575633A2F1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  <a:prstGeom prst="rect">
            <a:avLst/>
          </a:prstGeo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6C202E62-99F4-7848-AA5C-B3D94F615E18}" type="datetime1">
              <a:rPr kumimoji="1" lang="ja-JP" altLang="en-US" smtClean="0"/>
              <a:t>2018/9/23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91788" y="230932"/>
            <a:ext cx="655551" cy="646842"/>
          </a:xfrm>
          <a:prstGeom prst="rect">
            <a:avLst/>
          </a:prstGeom>
        </p:spPr>
        <p:txBody>
          <a:bodyPr/>
          <a:lstStyle/>
          <a:p>
            <a:fld id="{52CEA000-CDCC-7844-9D92-A575633A2F1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905" y="267654"/>
            <a:ext cx="7886702" cy="6183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4543" y="1246200"/>
            <a:ext cx="8196943" cy="506139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 dirty="0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 dirty="0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 dirty="0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 dirty="0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1E1C8BB-82F9-494E-A210-1F7E265EB4D6}" type="datetime1">
              <a:rPr kumimoji="1" lang="ja-JP" altLang="en-US" smtClean="0"/>
              <a:t>2018/9/23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48675" y="287063"/>
            <a:ext cx="541777" cy="534580"/>
          </a:xfrm>
          <a:prstGeom prst="rect">
            <a:avLst/>
          </a:prstGeom>
        </p:spPr>
        <p:txBody>
          <a:bodyPr/>
          <a:lstStyle>
            <a:lvl1pPr algn="ctr">
              <a:defRPr sz="1600"/>
            </a:lvl1pPr>
          </a:lstStyle>
          <a:p>
            <a:fld id="{52CEA000-CDCC-7844-9D92-A575633A2F1E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F62DBD03-D365-AF45-9A4E-F243A61A69C7}" type="datetime1">
              <a:rPr kumimoji="1" lang="ja-JP" altLang="en-US" smtClean="0"/>
              <a:t>2018/9/23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91788" y="230932"/>
            <a:ext cx="655551" cy="646842"/>
          </a:xfrm>
          <a:prstGeom prst="rect">
            <a:avLst/>
          </a:prstGeom>
        </p:spPr>
        <p:txBody>
          <a:bodyPr/>
          <a:lstStyle/>
          <a:p>
            <a:fld id="{52CEA000-CDCC-7844-9D92-A575633A2F1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7589" y="204077"/>
            <a:ext cx="7886702" cy="680223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2C6EF991-E325-9143-BDF0-2740DEE53DFF}" type="datetime1">
              <a:rPr kumimoji="1" lang="ja-JP" altLang="en-US" smtClean="0"/>
              <a:t>2018/9/23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191788" y="230932"/>
            <a:ext cx="655551" cy="646842"/>
          </a:xfrm>
          <a:prstGeom prst="rect">
            <a:avLst/>
          </a:prstGeom>
        </p:spPr>
        <p:txBody>
          <a:bodyPr/>
          <a:lstStyle/>
          <a:p>
            <a:fld id="{52CEA000-CDCC-7844-9D92-A575633A2F1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F4CAA170-D872-1C47-882D-DA125917DE24}" type="datetime1">
              <a:rPr kumimoji="1" lang="ja-JP" altLang="en-US" smtClean="0"/>
              <a:t>2018/9/23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191788" y="230932"/>
            <a:ext cx="655551" cy="646842"/>
          </a:xfrm>
          <a:prstGeom prst="rect">
            <a:avLst/>
          </a:prstGeom>
        </p:spPr>
        <p:txBody>
          <a:bodyPr/>
          <a:lstStyle/>
          <a:p>
            <a:fld id="{52CEA000-CDCC-7844-9D92-A575633A2F1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7589" y="204077"/>
            <a:ext cx="7886702" cy="680223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0FC0C35-F77E-FB41-AFA3-412489840AEA}" type="datetime1">
              <a:rPr kumimoji="1" lang="ja-JP" altLang="en-US" smtClean="0"/>
              <a:t>2018/9/23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191788" y="230932"/>
            <a:ext cx="655551" cy="646842"/>
          </a:xfrm>
          <a:prstGeom prst="rect">
            <a:avLst/>
          </a:prstGeom>
        </p:spPr>
        <p:txBody>
          <a:bodyPr/>
          <a:lstStyle/>
          <a:p>
            <a:fld id="{52CEA000-CDCC-7844-9D92-A575633A2F1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352544A8-EC3A-A048-AA62-DA7CAB43138A}" type="datetime1">
              <a:rPr kumimoji="1" lang="ja-JP" altLang="en-US" smtClean="0"/>
              <a:t>2018/9/23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191788" y="230932"/>
            <a:ext cx="655551" cy="646842"/>
          </a:xfrm>
          <a:prstGeom prst="rect">
            <a:avLst/>
          </a:prstGeom>
        </p:spPr>
        <p:txBody>
          <a:bodyPr/>
          <a:lstStyle/>
          <a:p>
            <a:fld id="{52CEA000-CDCC-7844-9D92-A575633A2F1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3;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63E3AD82-0219-9847-8CCA-82B9DAC3F999}" type="datetime1">
              <a:rPr kumimoji="1" lang="ja-JP" altLang="en-US" smtClean="0"/>
              <a:t>2018/9/23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191788" y="230932"/>
            <a:ext cx="655551" cy="646842"/>
          </a:xfrm>
          <a:prstGeom prst="rect">
            <a:avLst/>
          </a:prstGeom>
        </p:spPr>
        <p:txBody>
          <a:bodyPr/>
          <a:lstStyle/>
          <a:p>
            <a:fld id="{52CEA000-CDCC-7844-9D92-A575633A2F1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プレースホルダーまでドラッグするかアイコンをクリックして図を追加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06D069D6-C33D-9D46-A5B5-15501A989BC7}" type="datetime1">
              <a:rPr kumimoji="1" lang="ja-JP" altLang="en-US" smtClean="0"/>
              <a:t>2018/9/23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191788" y="230932"/>
            <a:ext cx="655551" cy="646842"/>
          </a:xfrm>
          <a:prstGeom prst="rect">
            <a:avLst/>
          </a:prstGeom>
        </p:spPr>
        <p:txBody>
          <a:bodyPr/>
          <a:lstStyle/>
          <a:p>
            <a:fld id="{52CEA000-CDCC-7844-9D92-A575633A2F1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7589" y="204077"/>
            <a:ext cx="7886702" cy="6802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115568"/>
            <a:ext cx="7886700" cy="50613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dirty="0"/>
              <a:t>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Hiragino Kaku Gothic Std W8" charset="-128"/>
                <a:ea typeface="Hiragino Kaku Gothic Std W8" charset="-128"/>
                <a:cs typeface="Hiragino Kaku Gothic Std W8" charset="-128"/>
              </a:defRPr>
            </a:lvl1pPr>
          </a:lstStyle>
          <a:p>
            <a:fld id="{D8AFDCD5-12C3-E742-B619-5010225B3CC9}" type="datetime1">
              <a:rPr lang="ja-JP" altLang="en-US" smtClean="0"/>
              <a:t>2018/9/23</a:t>
            </a:fld>
            <a:endParaRPr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Hiragino Kaku Gothic Std W8" charset="-128"/>
                <a:ea typeface="Hiragino Kaku Gothic Std W8" charset="-128"/>
                <a:cs typeface="Hiragino Kaku Gothic Std W8" charset="-128"/>
              </a:defRPr>
            </a:lvl1pPr>
          </a:lstStyle>
          <a:p>
            <a:endParaRPr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91788" y="230932"/>
            <a:ext cx="655551" cy="646842"/>
          </a:xfrm>
          <a:prstGeom prst="rect">
            <a:avLst/>
          </a:prstGeom>
          <a:solidFill>
            <a:srgbClr val="525252"/>
          </a:solidFill>
        </p:spPr>
        <p:txBody>
          <a:bodyPr vert="horz" lIns="91440" tIns="45720" rIns="91440" bIns="45720" rtlCol="0" anchor="ctr"/>
          <a:lstStyle>
            <a:lvl1pPr algn="ctr">
              <a:defRPr sz="1600" b="0" i="0">
                <a:solidFill>
                  <a:srgbClr val="ECECEC"/>
                </a:solidFill>
                <a:latin typeface="Hiragino Kaku Gothic Std W8" charset="-128"/>
                <a:ea typeface="Hiragino Kaku Gothic Std W8" charset="-128"/>
                <a:cs typeface="Hiragino Kaku Gothic Std W8" charset="-128"/>
              </a:defRPr>
            </a:lvl1pPr>
          </a:lstStyle>
          <a:p>
            <a:fld id="{52CEA000-CDCC-7844-9D92-A575633A2F1E}" type="slidenum">
              <a:rPr lang="ja-JP" altLang="en-US" smtClean="0"/>
              <a:pPr/>
              <a:t>‹#›</a:t>
            </a:fld>
            <a:endParaRPr lang="ja-JP" altLang="en-US"/>
          </a:p>
        </p:txBody>
      </p:sp>
      <p:grpSp>
        <p:nvGrpSpPr>
          <p:cNvPr id="15" name="図形グループ 14"/>
          <p:cNvGrpSpPr/>
          <p:nvPr userDrawn="1"/>
        </p:nvGrpSpPr>
        <p:grpSpPr>
          <a:xfrm>
            <a:off x="305236" y="230787"/>
            <a:ext cx="573616" cy="591335"/>
            <a:chOff x="305236" y="178032"/>
            <a:chExt cx="573616" cy="591335"/>
          </a:xfrm>
        </p:grpSpPr>
        <p:sp>
          <p:nvSpPr>
            <p:cNvPr id="7" name="正方形/長方形 6"/>
            <p:cNvSpPr>
              <a:spLocks noChangeAspect="1"/>
            </p:cNvSpPr>
            <p:nvPr userDrawn="1"/>
          </p:nvSpPr>
          <p:spPr>
            <a:xfrm>
              <a:off x="305236" y="178032"/>
              <a:ext cx="267768" cy="267768"/>
            </a:xfrm>
            <a:prstGeom prst="rect">
              <a:avLst/>
            </a:prstGeom>
            <a:solidFill>
              <a:srgbClr val="F6C1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Hiragino Kaku Gothic Std W8" charset="-128"/>
                <a:ea typeface="Hiragino Kaku Gothic Std W8" charset="-128"/>
                <a:cs typeface="Hiragino Kaku Gothic Std W8" charset="-128"/>
              </a:endParaRPr>
            </a:p>
          </p:txBody>
        </p:sp>
        <p:sp>
          <p:nvSpPr>
            <p:cNvPr id="12" name="正方形/長方形 11"/>
            <p:cNvSpPr>
              <a:spLocks noChangeAspect="1"/>
            </p:cNvSpPr>
            <p:nvPr userDrawn="1"/>
          </p:nvSpPr>
          <p:spPr>
            <a:xfrm>
              <a:off x="305236" y="501599"/>
              <a:ext cx="267768" cy="267768"/>
            </a:xfrm>
            <a:prstGeom prst="rect">
              <a:avLst/>
            </a:prstGeom>
            <a:solidFill>
              <a:srgbClr val="3683B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Hiragino Kaku Gothic Std W8" charset="-128"/>
                <a:ea typeface="Hiragino Kaku Gothic Std W8" charset="-128"/>
                <a:cs typeface="Hiragino Kaku Gothic Std W8" charset="-128"/>
              </a:endParaRPr>
            </a:p>
          </p:txBody>
        </p:sp>
        <p:sp>
          <p:nvSpPr>
            <p:cNvPr id="13" name="正方形/長方形 12"/>
            <p:cNvSpPr>
              <a:spLocks noChangeAspect="1"/>
            </p:cNvSpPr>
            <p:nvPr userDrawn="1"/>
          </p:nvSpPr>
          <p:spPr>
            <a:xfrm>
              <a:off x="611084" y="501599"/>
              <a:ext cx="267768" cy="267768"/>
            </a:xfrm>
            <a:prstGeom prst="rect">
              <a:avLst/>
            </a:prstGeom>
            <a:solidFill>
              <a:srgbClr val="3683B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Hiragino Kaku Gothic Std W8" charset="-128"/>
                <a:ea typeface="Hiragino Kaku Gothic Std W8" charset="-128"/>
                <a:cs typeface="Hiragino Kaku Gothic Std W8" charset="-128"/>
              </a:endParaRPr>
            </a:p>
          </p:txBody>
        </p:sp>
        <p:sp>
          <p:nvSpPr>
            <p:cNvPr id="14" name="正方形/長方形 13"/>
            <p:cNvSpPr>
              <a:spLocks noChangeAspect="1"/>
            </p:cNvSpPr>
            <p:nvPr userDrawn="1"/>
          </p:nvSpPr>
          <p:spPr>
            <a:xfrm>
              <a:off x="611084" y="178032"/>
              <a:ext cx="267768" cy="267768"/>
            </a:xfrm>
            <a:prstGeom prst="rect">
              <a:avLst/>
            </a:prstGeom>
            <a:solidFill>
              <a:srgbClr val="3683B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Hiragino Kaku Gothic Std W8" charset="-128"/>
                <a:ea typeface="Hiragino Kaku Gothic Std W8" charset="-128"/>
                <a:cs typeface="Hiragino Kaku Gothic Std W8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16565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3600" b="0" i="0" kern="1200">
          <a:solidFill>
            <a:srgbClr val="525252"/>
          </a:solidFill>
          <a:latin typeface="Hiragino Kaku Gothic Std W8" charset="-128"/>
          <a:ea typeface="Hiragino Kaku Gothic Std W8" charset="-128"/>
          <a:cs typeface="Hiragino Kaku Gothic Std W8" charset="-128"/>
        </a:defRPr>
      </a:lvl1pPr>
    </p:titleStyle>
    <p:bodyStyle>
      <a:lvl1pPr marL="363538" indent="-363538" algn="l" defTabSz="914400" rtl="0" eaLnBrk="1" latinLnBrk="0" hangingPunct="1">
        <a:lnSpc>
          <a:spcPct val="90000"/>
        </a:lnSpc>
        <a:spcBef>
          <a:spcPts val="1000"/>
        </a:spcBef>
        <a:buClr>
          <a:srgbClr val="3683B0"/>
        </a:buClr>
        <a:buSzPct val="100000"/>
        <a:buFont typeface="Wingdings" charset="2"/>
        <a:buChar char="l"/>
        <a:tabLst/>
        <a:defRPr kumimoji="1" sz="3200" b="0" i="0" kern="1200">
          <a:solidFill>
            <a:srgbClr val="525252"/>
          </a:solidFill>
          <a:latin typeface="Hiragino Kaku Gothic Pro W3" charset="-128"/>
          <a:ea typeface="Hiragino Kaku Gothic Pro W3" charset="-128"/>
          <a:cs typeface="Hiragino Kaku Gothic Pro W3" charset="-128"/>
        </a:defRPr>
      </a:lvl1pPr>
      <a:lvl2pPr marL="811213" indent="-354013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SzPct val="100000"/>
        <a:buFont typeface=".HiraKakuInterface-W3" charset="-128"/>
        <a:buChar char="ー"/>
        <a:tabLst/>
        <a:defRPr kumimoji="1" sz="2800" b="0" i="0" kern="1200">
          <a:solidFill>
            <a:srgbClr val="525252"/>
          </a:solidFill>
          <a:latin typeface="Hiragino Kaku Gothic Pro W3" charset="-128"/>
          <a:ea typeface="Hiragino Kaku Gothic Pro W3" charset="-128"/>
          <a:cs typeface="Hiragino Kaku Gothic Pro W3" charset="-128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SzPct val="100000"/>
        <a:buFont typeface=".HiraKakuInterface-W3" charset="-128"/>
        <a:buChar char="ー"/>
        <a:defRPr kumimoji="1" sz="2400" b="0" i="0" kern="1200">
          <a:solidFill>
            <a:srgbClr val="525252"/>
          </a:solidFill>
          <a:latin typeface="Hiragino Kaku Gothic Pro W3" charset="-128"/>
          <a:ea typeface="Hiragino Kaku Gothic Pro W3" charset="-128"/>
          <a:cs typeface="Hiragino Kaku Gothic Pro W3" charset="-128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SzPct val="100000"/>
        <a:buFont typeface=".HiraKakuInterface-W3" charset="-128"/>
        <a:buChar char="ー"/>
        <a:defRPr kumimoji="1" sz="2000" b="0" i="0" kern="1200">
          <a:solidFill>
            <a:srgbClr val="525252"/>
          </a:solidFill>
          <a:latin typeface="Hiragino Kaku Gothic Pro W3" charset="-128"/>
          <a:ea typeface="Hiragino Kaku Gothic Pro W3" charset="-128"/>
          <a:cs typeface="Hiragino Kaku Gothic Pro W3" charset="-128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SzPct val="100000"/>
        <a:buFont typeface=".HiraKakuInterface-W3" charset="-128"/>
        <a:buChar char="ー"/>
        <a:defRPr kumimoji="1" sz="2000" b="0" i="0" kern="1200">
          <a:solidFill>
            <a:srgbClr val="525252"/>
          </a:solidFill>
          <a:latin typeface="Hiragino Kaku Gothic Pro W3" charset="-128"/>
          <a:ea typeface="Hiragino Kaku Gothic Pro W3" charset="-128"/>
          <a:cs typeface="Hiragino Kaku Gothic Pro W3" charset="-128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14300" y="871369"/>
            <a:ext cx="8815388" cy="2086784"/>
          </a:xfrm>
        </p:spPr>
        <p:txBody>
          <a:bodyPr>
            <a:normAutofit/>
          </a:bodyPr>
          <a:lstStyle/>
          <a:p>
            <a:r>
              <a:rPr kumimoji="1" lang="ja-JP" altLang="en-US" sz="3200"/>
              <a:t>動産シェアリングサービス</a:t>
            </a:r>
            <a:br>
              <a:rPr kumimoji="1" lang="en-US" altLang="ja-JP" sz="3200" dirty="0"/>
            </a:br>
            <a:r>
              <a:rPr kumimoji="1" lang="ja-JP" altLang="en-US" sz="3200"/>
              <a:t>に向けたスマートキー</a:t>
            </a:r>
            <a:endParaRPr kumimoji="1" lang="ja-JP" altLang="en-US" sz="2800" dirty="0">
              <a:solidFill>
                <a:srgbClr val="525252"/>
              </a:solidFill>
            </a:endParaRPr>
          </a:p>
        </p:txBody>
      </p:sp>
      <p:sp>
        <p:nvSpPr>
          <p:cNvPr id="5" name="タイトル 1">
            <a:extLst>
              <a:ext uri="{FF2B5EF4-FFF2-40B4-BE49-F238E27FC236}">
                <a16:creationId xmlns:a16="http://schemas.microsoft.com/office/drawing/2014/main" id="{24D0BDC1-6E8B-C544-AAE0-7798CFC26138}"/>
              </a:ext>
            </a:extLst>
          </p:cNvPr>
          <p:cNvSpPr txBox="1">
            <a:spLocks/>
          </p:cNvSpPr>
          <p:nvPr/>
        </p:nvSpPr>
        <p:spPr>
          <a:xfrm>
            <a:off x="1130010" y="183555"/>
            <a:ext cx="8013990" cy="6044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b="0" i="0" kern="1200">
                <a:solidFill>
                  <a:srgbClr val="3683B0"/>
                </a:solidFill>
                <a:latin typeface="Hiragino Kaku Gothic Std W8" charset="-128"/>
                <a:ea typeface="Hiragino Kaku Gothic Std W8" charset="-128"/>
                <a:cs typeface="Hiragino Kaku Gothic Std W8" charset="-128"/>
              </a:defRPr>
            </a:lvl1pPr>
          </a:lstStyle>
          <a:p>
            <a:pPr algn="l"/>
            <a:endParaRPr lang="ja-JP" altLang="en-US" sz="2800" dirty="0">
              <a:solidFill>
                <a:srgbClr val="525252"/>
              </a:solidFill>
              <a:latin typeface="Hiragino Kaku Gothic Std W8" panose="020B0800000000000000" pitchFamily="34" charset="-128"/>
              <a:ea typeface="Hiragino Kaku Gothic Std W8" panose="020B08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679699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C3E2A0F-2462-D64F-A1AB-E2014C7D8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収益モデル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3FFABD1-59BC-764B-948B-F13FA46C0C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貸出額の</a:t>
            </a:r>
            <a:r>
              <a:rPr kumimoji="1" lang="en-US" altLang="ja-JP" dirty="0"/>
              <a:t>10%</a:t>
            </a:r>
            <a:r>
              <a:rPr kumimoji="1" lang="ja-JP" altLang="en-US"/>
              <a:t>を手数料</a:t>
            </a:r>
            <a:endParaRPr kumimoji="1" lang="en-US" altLang="ja-JP" dirty="0"/>
          </a:p>
          <a:p>
            <a:endParaRPr kumimoji="1" lang="ja-JP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90A3B53-563D-C44E-936C-E9A6FC3350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1C8BB-82F9-494E-A210-1F7E265EB4D6}" type="datetime1">
              <a:rPr kumimoji="1" lang="ja-JP" altLang="en-US" smtClean="0"/>
              <a:t>2018/9/23</a:t>
            </a:fld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7F9745D7-6C21-4942-B1A3-6CFE8D5E2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EA000-CDCC-7844-9D92-A575633A2F1E}" type="slidenum">
              <a:rPr lang="ja-JP" altLang="en-US" smtClean="0"/>
              <a:pPr/>
              <a:t>9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2099497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938243B-2D9C-F644-9180-C915ECFA6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将来性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3EC945A-A9A9-3349-B6F5-F51322673A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4543" y="1246200"/>
            <a:ext cx="8365909" cy="5061395"/>
          </a:xfrm>
        </p:spPr>
        <p:txBody>
          <a:bodyPr/>
          <a:lstStyle/>
          <a:p>
            <a:r>
              <a:rPr kumimoji="1" lang="ja-JP" altLang="en-US"/>
              <a:t>地域の遊具，清掃機器のシェアリング</a:t>
            </a:r>
            <a:r>
              <a:rPr lang="ja-JP" altLang="en-US"/>
              <a:t>管理</a:t>
            </a:r>
            <a:endParaRPr lang="en-US" altLang="ja-JP" dirty="0"/>
          </a:p>
          <a:p>
            <a:pPr lvl="1"/>
            <a:r>
              <a:rPr kumimoji="1" lang="ja-JP" altLang="en-US"/>
              <a:t>自治会費の管理，利用用途の公開ができる</a:t>
            </a:r>
            <a:endParaRPr kumimoji="1" lang="en-US" altLang="ja-JP" dirty="0"/>
          </a:p>
          <a:p>
            <a:endParaRPr kumimoji="1" lang="ja-JP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4A9B7B6-D52B-DA47-83EF-14917256F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1C8BB-82F9-494E-A210-1F7E265EB4D6}" type="datetime1">
              <a:rPr kumimoji="1" lang="ja-JP" altLang="en-US" smtClean="0"/>
              <a:t>2018/9/23</a:t>
            </a:fld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083F0B48-48E2-4547-99CE-CC34412E5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EA000-CDCC-7844-9D92-A575633A2F1E}" type="slidenum">
              <a:rPr lang="ja-JP" altLang="en-US" smtClean="0"/>
              <a:pPr/>
              <a:t>10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2107362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4C13006-8D95-CB4B-962F-BF8DB581B5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悩んでいる点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3CAAF02-2588-7940-8974-D50546546F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自治体にアクションを起こす</a:t>
            </a:r>
            <a:r>
              <a:rPr kumimoji="1" lang="en-US" altLang="ja-JP" dirty="0"/>
              <a:t> or</a:t>
            </a:r>
          </a:p>
          <a:p>
            <a:r>
              <a:rPr lang="ja-JP" altLang="en-US"/>
              <a:t>いきなり個人向けに走る</a:t>
            </a:r>
            <a:endParaRPr lang="en-US" altLang="ja-JP" dirty="0"/>
          </a:p>
          <a:p>
            <a:r>
              <a:rPr kumimoji="1" lang="ja-JP" altLang="en-US"/>
              <a:t>ブロックチェーンの認識</a:t>
            </a:r>
            <a:endParaRPr kumimoji="1" lang="en-US" altLang="ja-JP" dirty="0"/>
          </a:p>
          <a:p>
            <a:endParaRPr kumimoji="1" lang="ja-JP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D94A2C4-3428-EE43-96EF-33EB9391DE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1C8BB-82F9-494E-A210-1F7E265EB4D6}" type="datetime1">
              <a:rPr kumimoji="1" lang="ja-JP" altLang="en-US" smtClean="0"/>
              <a:t>2018/9/23</a:t>
            </a:fld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1F98BE78-C592-3740-AB8E-0B20683EF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EA000-CDCC-7844-9D92-A575633A2F1E}" type="slidenum">
              <a:rPr lang="ja-JP" altLang="en-US" smtClean="0"/>
              <a:pPr/>
              <a:t>11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1933583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65AF996-66A1-8E40-8852-20576FBA6E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エピソード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515A894-1CD1-6041-A366-CBE6D56568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田舎出身で車がないと不便</a:t>
            </a:r>
            <a:endParaRPr lang="en-US" altLang="ja-JP" dirty="0"/>
          </a:p>
          <a:p>
            <a:r>
              <a:rPr kumimoji="1" lang="ja-JP" altLang="en-US"/>
              <a:t>あまり使わないものを近所で</a:t>
            </a:r>
            <a:br>
              <a:rPr kumimoji="1" lang="en-US" altLang="ja-JP" dirty="0"/>
            </a:br>
            <a:r>
              <a:rPr kumimoji="1" lang="ja-JP" altLang="en-US"/>
              <a:t>シェアしたい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9F217B4-4FA1-554E-A358-D92EBD796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1C8BB-82F9-494E-A210-1F7E265EB4D6}" type="datetime1">
              <a:rPr kumimoji="1" lang="ja-JP" altLang="en-US" smtClean="0"/>
              <a:t>2018/9/23</a:t>
            </a:fld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33442307-1D48-1F44-B574-594E41043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EA000-CDCC-7844-9D92-A575633A2F1E}" type="slidenum">
              <a:rPr lang="ja-JP" altLang="en-US" smtClean="0"/>
              <a:pPr/>
              <a:t>1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604437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ADACDC5-B964-224F-95EE-AF8BFA1249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背景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C511DF9-CA15-9D45-9CB6-967B824ADF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シェアリングサービスの普及</a:t>
            </a:r>
            <a:endParaRPr kumimoji="1" lang="en-US" altLang="ja-JP" dirty="0"/>
          </a:p>
          <a:p>
            <a:pPr lvl="1"/>
            <a:r>
              <a:rPr lang="ja-JP" altLang="en-US"/>
              <a:t>個人の資産を共有する</a:t>
            </a:r>
            <a:endParaRPr lang="en-US" altLang="ja-JP" dirty="0"/>
          </a:p>
          <a:p>
            <a:pPr lvl="1"/>
            <a:r>
              <a:rPr kumimoji="1" lang="en-US" altLang="ja-JP" dirty="0"/>
              <a:t>CtoC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A939398-C0C1-3745-BDDE-3BF7AF785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1C8BB-82F9-494E-A210-1F7E265EB4D6}" type="datetime1">
              <a:rPr kumimoji="1" lang="ja-JP" altLang="en-US" smtClean="0"/>
              <a:t>2018/9/23</a:t>
            </a:fld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EEC95D6F-4492-F74E-81AD-0A8B44F8F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EA000-CDCC-7844-9D92-A575633A2F1E}" type="slidenum">
              <a:rPr lang="ja-JP" altLang="en-US" smtClean="0"/>
              <a:pPr/>
              <a:t>2</a:t>
            </a:fld>
            <a:endParaRPr lang="ja-JP" altLang="en-US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A3194DEC-A2B1-BD44-A0A6-49426F2D8B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9567" y="3447291"/>
            <a:ext cx="4260273" cy="2840182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FF34BA17-C85B-434A-8868-74001AB50F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703" y="3156973"/>
            <a:ext cx="3175000" cy="317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095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AB2836C-BA65-F24A-A6B4-833FB08EAC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理想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6A593E8-D9C2-E64D-A544-8ACB513401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CtoC</a:t>
            </a:r>
            <a:r>
              <a:rPr lang="ja-JP" altLang="en-US"/>
              <a:t>型シェアリングシティ</a:t>
            </a:r>
            <a:endParaRPr kumimoji="1" lang="ja-JP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0B97E91-457A-1546-981E-CCA6F2F395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1C8BB-82F9-494E-A210-1F7E265EB4D6}" type="datetime1">
              <a:rPr kumimoji="1" lang="ja-JP" altLang="en-US" smtClean="0"/>
              <a:t>2018/9/23</a:t>
            </a:fld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EE89F2BE-D473-144D-AF2D-573BCA955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EA000-CDCC-7844-9D92-A575633A2F1E}" type="slidenum">
              <a:rPr lang="ja-JP" altLang="en-US" smtClean="0"/>
              <a:pPr/>
              <a:t>3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1648674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5697F82-0391-FF41-BF93-406E3BC65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動産シェアリング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D2BEA90-B0C3-9D45-B210-7682E4B08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車，バイク，自転車，</a:t>
            </a:r>
            <a:r>
              <a:rPr kumimoji="1" lang="en-US" altLang="ja-JP" dirty="0" err="1"/>
              <a:t>etc</a:t>
            </a:r>
            <a:r>
              <a:rPr kumimoji="1" lang="ja-JP" altLang="en-US"/>
              <a:t>．．．</a:t>
            </a:r>
            <a:endParaRPr kumimoji="1" lang="en-US" altLang="ja-JP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71C4037-4FA0-B04D-A82C-D26BBDE730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1C8BB-82F9-494E-A210-1F7E265EB4D6}" type="datetime1">
              <a:rPr kumimoji="1" lang="ja-JP" altLang="en-US" smtClean="0"/>
              <a:t>2018/9/23</a:t>
            </a:fld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BE526BCB-7518-774C-9F56-9CB76507A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EA000-CDCC-7844-9D92-A575633A2F1E}" type="slidenum">
              <a:rPr lang="ja-JP" altLang="en-US" smtClean="0"/>
              <a:pPr/>
              <a:t>4</a:t>
            </a:fld>
            <a:endParaRPr lang="ja-JP" altLang="en-US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ADCD298A-D424-184F-983D-EAF8ED3217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118" y="2402301"/>
            <a:ext cx="5715000" cy="1549400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77DADD10-854C-6E4B-AD6D-3BB7174F93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6749" y="4131781"/>
            <a:ext cx="52070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9222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5697F82-0391-FF41-BF93-406E3BC65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動産シェアリングの問題点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D2BEA90-B0C3-9D45-B210-7682E4B08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車，バイク，自転車，</a:t>
            </a:r>
            <a:r>
              <a:rPr kumimoji="1" lang="en-US" altLang="ja-JP" dirty="0" err="1"/>
              <a:t>etc</a:t>
            </a:r>
            <a:r>
              <a:rPr kumimoji="1" lang="ja-JP" altLang="en-US"/>
              <a:t>．．．</a:t>
            </a:r>
            <a:endParaRPr kumimoji="1" lang="en-US" altLang="ja-JP" dirty="0"/>
          </a:p>
          <a:p>
            <a:r>
              <a:rPr lang="en-US" altLang="ja-JP" dirty="0"/>
              <a:t>BtoC</a:t>
            </a:r>
            <a:r>
              <a:rPr lang="ja-JP" altLang="en-US"/>
              <a:t> </a:t>
            </a:r>
            <a:r>
              <a:rPr lang="en-US" altLang="ja-JP" strike="sngStrike" dirty="0">
                <a:solidFill>
                  <a:srgbClr val="FF0000"/>
                </a:solidFill>
              </a:rPr>
              <a:t>CtoC</a:t>
            </a:r>
          </a:p>
          <a:p>
            <a:pPr lvl="1"/>
            <a:r>
              <a:rPr lang="ja-JP" altLang="en-US"/>
              <a:t>鍵管理が大掛かりである</a:t>
            </a:r>
            <a:endParaRPr lang="en-US" altLang="ja-JP" dirty="0"/>
          </a:p>
          <a:p>
            <a:pPr lvl="1"/>
            <a:r>
              <a:rPr lang="ja-JP" altLang="en-US"/>
              <a:t>貸し出す側にうまく参入させる方法が難しい</a:t>
            </a:r>
            <a:endParaRPr kumimoji="1" lang="ja-JP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71C4037-4FA0-B04D-A82C-D26BBDE730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1C8BB-82F9-494E-A210-1F7E265EB4D6}" type="datetime1">
              <a:rPr kumimoji="1" lang="ja-JP" altLang="en-US" smtClean="0"/>
              <a:t>2018/9/23</a:t>
            </a:fld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BE526BCB-7518-774C-9F56-9CB76507A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EA000-CDCC-7844-9D92-A575633A2F1E}" type="slidenum">
              <a:rPr lang="ja-JP" altLang="en-US" smtClean="0"/>
              <a:pPr/>
              <a:t>5</a:t>
            </a:fld>
            <a:endParaRPr lang="ja-JP" altLang="en-US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7368A9DC-6FC6-CC44-857C-22DACF1770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4184" y="3945395"/>
            <a:ext cx="4267200" cy="2362200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D8C0E5E2-B66B-264C-962E-CE293F4B9C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543" y="3640595"/>
            <a:ext cx="3556000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7061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290F20E-78C1-7A46-A493-47AE89757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Why CtoC</a:t>
            </a:r>
            <a:r>
              <a:rPr kumimoji="1" lang="ja-JP" altLang="en-US"/>
              <a:t>？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BAA03D7-282A-E741-BBE0-E464D3DE7C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東京や大阪は少し歩けば</a:t>
            </a:r>
            <a:r>
              <a:rPr kumimoji="1" lang="en-US" altLang="ja-JP" dirty="0"/>
              <a:t>BtoC</a:t>
            </a:r>
            <a:r>
              <a:rPr kumimoji="1" lang="ja-JP" altLang="en-US"/>
              <a:t>の</a:t>
            </a:r>
            <a:br>
              <a:rPr kumimoji="1" lang="en-US" altLang="ja-JP" dirty="0"/>
            </a:br>
            <a:r>
              <a:rPr kumimoji="1" lang="ja-JP" altLang="en-US"/>
              <a:t>シェアリングエコノミーがある</a:t>
            </a:r>
            <a:endParaRPr kumimoji="1" lang="en-US" altLang="ja-JP" dirty="0"/>
          </a:p>
          <a:p>
            <a:r>
              <a:rPr lang="ja-JP" altLang="en-US"/>
              <a:t>一方で地方は？</a:t>
            </a:r>
            <a:endParaRPr lang="en-US" altLang="ja-JP" dirty="0"/>
          </a:p>
          <a:p>
            <a:pPr lvl="1"/>
            <a:r>
              <a:rPr kumimoji="1" lang="ja-JP" altLang="en-US"/>
              <a:t>収益が見込めず，ど田舎までシェアリングを</a:t>
            </a:r>
            <a:br>
              <a:rPr kumimoji="1" lang="en-US" altLang="ja-JP" dirty="0"/>
            </a:br>
            <a:r>
              <a:rPr kumimoji="1" lang="ja-JP" altLang="en-US"/>
              <a:t>展開しない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87A711E-79CA-9941-A78C-C013CB1323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1C8BB-82F9-494E-A210-1F7E265EB4D6}" type="datetime1">
              <a:rPr kumimoji="1" lang="ja-JP" altLang="en-US" smtClean="0"/>
              <a:t>2018/9/23</a:t>
            </a:fld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35EE40E3-057B-FA41-9B90-B5A5FC58F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EA000-CDCC-7844-9D92-A575633A2F1E}" type="slidenum">
              <a:rPr lang="ja-JP" altLang="en-US" smtClean="0"/>
              <a:pPr/>
              <a:t>6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9719498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9734F2E-84FA-124E-B380-5125EEE6D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個人間動産シェアサービス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F3B8824-03EE-B742-9861-70542DFCA6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カーシェアサービス</a:t>
            </a:r>
            <a:endParaRPr lang="en-US" altLang="ja-JP" dirty="0"/>
          </a:p>
          <a:p>
            <a:pPr lvl="1"/>
            <a:r>
              <a:rPr kumimoji="1" lang="en-US" altLang="ja-JP" dirty="0"/>
              <a:t>Anyca </a:t>
            </a:r>
            <a:r>
              <a:rPr lang="en-US" altLang="ja-JP" dirty="0"/>
              <a:t>(</a:t>
            </a:r>
            <a:r>
              <a:rPr kumimoji="1" lang="en-US" altLang="ja-JP" dirty="0"/>
              <a:t>DeNA)</a:t>
            </a:r>
          </a:p>
          <a:p>
            <a:pPr lvl="1"/>
            <a:r>
              <a:rPr lang="en-US" altLang="ja-JP" dirty="0"/>
              <a:t>CaFoRe</a:t>
            </a:r>
          </a:p>
          <a:p>
            <a:r>
              <a:rPr kumimoji="1" lang="ja-JP" altLang="en-US">
                <a:solidFill>
                  <a:srgbClr val="FF0000"/>
                </a:solidFill>
              </a:rPr>
              <a:t>受け渡しは待ち合わせて対面で行う</a:t>
            </a:r>
            <a:endParaRPr kumimoji="1" lang="en-US" altLang="ja-JP" dirty="0">
              <a:solidFill>
                <a:srgbClr val="FF0000"/>
              </a:solidFill>
            </a:endParaRP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E57B853-28E0-2643-B6D7-81449FEBB7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1C8BB-82F9-494E-A210-1F7E265EB4D6}" type="datetime1">
              <a:rPr kumimoji="1" lang="ja-JP" altLang="en-US" smtClean="0"/>
              <a:t>2018/9/23</a:t>
            </a:fld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514100C4-DFC3-1743-9A87-5F9D65A342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EA000-CDCC-7844-9D92-A575633A2F1E}" type="slidenum">
              <a:rPr lang="ja-JP" altLang="en-US" smtClean="0"/>
              <a:pPr/>
              <a:t>7</a:t>
            </a:fld>
            <a:endParaRPr lang="ja-JP" altLang="en-US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90AEB6D2-EF31-9E43-A453-7A8E04A3B1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8307" y="4019551"/>
            <a:ext cx="4051300" cy="2336800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3F761587-7F9E-C44B-8131-592F69CE82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0261" y="4086633"/>
            <a:ext cx="3291577" cy="2202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80018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1C8DEE9-82E1-E641-B70D-EC3A2981D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提案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AB5F858-9A7A-5D45-96F0-27E829C8A6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信用していない人と</a:t>
            </a:r>
            <a:br>
              <a:rPr lang="en-US" altLang="ja-JP" dirty="0"/>
            </a:br>
            <a:r>
              <a:rPr kumimoji="1" lang="ja-JP" altLang="en-US"/>
              <a:t>即時決済可能な鍵を作る</a:t>
            </a:r>
            <a:endParaRPr kumimoji="1" lang="en-US" altLang="ja-JP" dirty="0"/>
          </a:p>
          <a:p>
            <a:r>
              <a:rPr lang="ja-JP" altLang="en-US"/>
              <a:t>ブロックチェーンを用いる</a:t>
            </a:r>
            <a:endParaRPr lang="en-US" altLang="ja-JP" dirty="0"/>
          </a:p>
          <a:p>
            <a:r>
              <a:rPr lang="ja-JP" altLang="en-US"/>
              <a:t>鍵をつけるだけ</a:t>
            </a:r>
            <a:r>
              <a:rPr kumimoji="1" lang="ja-JP" altLang="en-US"/>
              <a:t>でシェアリングサービスに参入可能</a:t>
            </a:r>
            <a:endParaRPr kumimoji="1" lang="en-US" altLang="ja-JP" dirty="0"/>
          </a:p>
          <a:p>
            <a:r>
              <a:rPr lang="en-US" altLang="ja-JP" dirty="0"/>
              <a:t>30</a:t>
            </a:r>
            <a:r>
              <a:rPr lang="ja-JP" altLang="en-US"/>
              <a:t>分単位での利用，料金設定が可能</a:t>
            </a:r>
            <a:endParaRPr kumimoji="1" lang="en-US" altLang="ja-JP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3C9E0A7-363B-0B45-BC47-27DA605A6E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1C8BB-82F9-494E-A210-1F7E265EB4D6}" type="datetime1">
              <a:rPr kumimoji="1" lang="ja-JP" altLang="en-US" smtClean="0"/>
              <a:t>2018/9/23</a:t>
            </a:fld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70789356-C6BC-AE40-8966-BFC8D597C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EA000-CDCC-7844-9D92-A575633A2F1E}" type="slidenum">
              <a:rPr lang="ja-JP" altLang="en-US" smtClean="0"/>
              <a:pPr/>
              <a:t>8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640428480"/>
      </p:ext>
    </p:extLst>
  </p:cSld>
  <p:clrMapOvr>
    <a:masterClrMapping/>
  </p:clrMapOvr>
</p:sld>
</file>

<file path=ppt/theme/theme1.xml><?xml version="1.0" encoding="utf-8"?>
<a:theme xmlns:a="http://schemas.openxmlformats.org/drawingml/2006/main" name="ホワイト">
  <a:themeElements>
    <a:clrScheme name="ホワイ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ホワイ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ホワイ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Yu Gothic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Yu Gothic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6786</TotalTime>
  <Words>177</Words>
  <Application>Microsoft Macintosh PowerPoint</Application>
  <PresentationFormat>画面に合わせる (4:3)</PresentationFormat>
  <Paragraphs>62</Paragraphs>
  <Slides>12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12</vt:i4>
      </vt:variant>
    </vt:vector>
  </HeadingPairs>
  <TitlesOfParts>
    <vt:vector size="19" baseType="lpstr">
      <vt:lpstr>.HiraKakuInterface-W3</vt:lpstr>
      <vt:lpstr>Hiragino Kaku Gothic Pro W3</vt:lpstr>
      <vt:lpstr>Hiragino Kaku Gothic Std W8</vt:lpstr>
      <vt:lpstr>Yu Gothic</vt:lpstr>
      <vt:lpstr>Arial</vt:lpstr>
      <vt:lpstr>Wingdings</vt:lpstr>
      <vt:lpstr>ホワイト</vt:lpstr>
      <vt:lpstr>動産シェアリングサービス に向けたスマートキー</vt:lpstr>
      <vt:lpstr>エピソード</vt:lpstr>
      <vt:lpstr>背景</vt:lpstr>
      <vt:lpstr>理想</vt:lpstr>
      <vt:lpstr>動産シェアリング</vt:lpstr>
      <vt:lpstr>動産シェアリングの問題点</vt:lpstr>
      <vt:lpstr>Why CtoC？</vt:lpstr>
      <vt:lpstr>個人間動産シェアサービス</vt:lpstr>
      <vt:lpstr>提案</vt:lpstr>
      <vt:lpstr>収益モデル</vt:lpstr>
      <vt:lpstr>将来性</vt:lpstr>
      <vt:lpstr>悩んでいる点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中村優太</dc:creator>
  <cp:lastModifiedBy>中村 優太</cp:lastModifiedBy>
  <cp:revision>29</cp:revision>
  <dcterms:created xsi:type="dcterms:W3CDTF">2018-04-06T17:00:18Z</dcterms:created>
  <dcterms:modified xsi:type="dcterms:W3CDTF">2018-09-23T07:35:13Z</dcterms:modified>
</cp:coreProperties>
</file>

<file path=docProps/thumbnail.jpeg>
</file>